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sldIdLst>
    <p:sldId id="256" r:id="rId2"/>
    <p:sldId id="294" r:id="rId3"/>
    <p:sldId id="295" r:id="rId4"/>
    <p:sldId id="297" r:id="rId5"/>
    <p:sldId id="298" r:id="rId6"/>
    <p:sldId id="299" r:id="rId7"/>
    <p:sldId id="296" r:id="rId8"/>
    <p:sldId id="300" r:id="rId9"/>
    <p:sldId id="261" r:id="rId10"/>
    <p:sldId id="29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12/05/2018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12/05/2018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12/05/2018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youtu.be/2X5Dtt-FKn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o77vMN9USy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AQY8qR8XHqY?t=409" TargetMode="External"/><Relationship Id="rId2" Type="http://schemas.openxmlformats.org/officeDocument/2006/relationships/hyperlink" Target="https://youtu.be/kVhZPZK24bA?t=16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BL_JOVdMfoc?t=140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6fkByZiJR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597426"/>
            <a:ext cx="8144134" cy="1683025"/>
          </a:xfrm>
        </p:spPr>
        <p:txBody>
          <a:bodyPr/>
          <a:lstStyle/>
          <a:p>
            <a:pPr algn="ctr"/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De velocistas a carreras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cómo evolucionar el robot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4B9B841-3E33-484B-8A0D-DFC48F9DD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De la prueba tradicional de velocistas…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Velocistas: persecución entre dos robots</a:t>
            </a:r>
          </a:p>
          <a:p>
            <a:pPr lvl="1"/>
            <a:r>
              <a:rPr lang="es-ES" dirty="0" err="1">
                <a:hlinkClick r:id="rId2"/>
              </a:rPr>
              <a:t>Pumatrón</a:t>
            </a:r>
            <a:r>
              <a:rPr lang="es-ES" dirty="0">
                <a:hlinkClick r:id="rId2"/>
              </a:rPr>
              <a:t> en </a:t>
            </a:r>
            <a:r>
              <a:rPr lang="es-ES" dirty="0" err="1">
                <a:hlinkClick r:id="rId2"/>
              </a:rPr>
              <a:t>Robolid</a:t>
            </a:r>
            <a:r>
              <a:rPr lang="es-ES" dirty="0">
                <a:hlinkClick r:id="rId2"/>
              </a:rPr>
              <a:t> 2014</a:t>
            </a:r>
            <a:endParaRPr lang="es-ES" dirty="0"/>
          </a:p>
          <a:p>
            <a:r>
              <a:rPr lang="es-ES" dirty="0"/>
              <a:t>Los robots pueden ser muy sencillos:</a:t>
            </a:r>
          </a:p>
          <a:p>
            <a:pPr lvl="1"/>
            <a:r>
              <a:rPr lang="es-ES" dirty="0"/>
              <a:t>Tracción diferencial</a:t>
            </a:r>
          </a:p>
          <a:p>
            <a:pPr lvl="1"/>
            <a:r>
              <a:rPr lang="es-ES" dirty="0"/>
              <a:t>Sensores para seguir la línea</a:t>
            </a:r>
          </a:p>
          <a:p>
            <a:pPr lvl="1"/>
            <a:r>
              <a:rPr lang="es-ES" dirty="0"/>
              <a:t>PID para seguimiento de línea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1DE0A66-AB7A-49F2-9749-337AC5838B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0" b="14757"/>
          <a:stretch/>
        </p:blipFill>
        <p:spPr>
          <a:xfrm>
            <a:off x="6503923" y="3816626"/>
            <a:ext cx="5688078" cy="30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32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… a la prueba de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422844" cy="3599316"/>
          </a:xfrm>
        </p:spPr>
        <p:txBody>
          <a:bodyPr/>
          <a:lstStyle/>
          <a:p>
            <a:r>
              <a:rPr lang="es-ES" dirty="0"/>
              <a:t>Carreras: evolución de velocistas. Carreras a 10 vueltas entre varios robots, con cambios de carril y adelantamientos</a:t>
            </a:r>
          </a:p>
          <a:p>
            <a:pPr lvl="1"/>
            <a:r>
              <a:rPr lang="es-ES" dirty="0" err="1">
                <a:hlinkClick r:id="rId2"/>
              </a:rPr>
              <a:t>Pumatrón</a:t>
            </a:r>
            <a:r>
              <a:rPr lang="es-ES" dirty="0">
                <a:hlinkClick r:id="rId2"/>
              </a:rPr>
              <a:t> en </a:t>
            </a:r>
            <a:r>
              <a:rPr lang="es-ES" dirty="0" err="1">
                <a:hlinkClick r:id="rId2"/>
              </a:rPr>
              <a:t>Gitech</a:t>
            </a:r>
            <a:r>
              <a:rPr lang="es-ES" dirty="0">
                <a:hlinkClick r:id="rId2"/>
              </a:rPr>
              <a:t> 2017</a:t>
            </a:r>
            <a:endParaRPr lang="es-ES" dirty="0"/>
          </a:p>
          <a:p>
            <a:r>
              <a:rPr lang="es-ES" dirty="0"/>
              <a:t>Robots más complejos:</a:t>
            </a:r>
          </a:p>
          <a:p>
            <a:pPr lvl="1"/>
            <a:r>
              <a:rPr lang="es-ES" dirty="0"/>
              <a:t>Detección de robots</a:t>
            </a:r>
          </a:p>
          <a:p>
            <a:pPr lvl="1"/>
            <a:r>
              <a:rPr lang="es-ES" dirty="0"/>
              <a:t>Algoritmos para cambio de carril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6" name="Imagen 5" descr="Imagen que contiene persona&#10;&#10;Descripción generada con confianza alta">
            <a:extLst>
              <a:ext uri="{FF2B5EF4-FFF2-40B4-BE49-F238E27FC236}">
                <a16:creationId xmlns:a16="http://schemas.microsoft.com/office/drawing/2014/main" id="{FE9B3B44-9941-4F6C-9BE2-028DDC816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3" y="1969129"/>
            <a:ext cx="7073918" cy="5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86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evolución del hardware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5110878" cy="3599316"/>
          </a:xfrm>
        </p:spPr>
        <p:txBody>
          <a:bodyPr/>
          <a:lstStyle/>
          <a:p>
            <a:r>
              <a:rPr lang="es-ES" dirty="0"/>
              <a:t>Se mantiene la estructura básica de velocista</a:t>
            </a:r>
          </a:p>
          <a:p>
            <a:r>
              <a:rPr lang="es-ES" dirty="0"/>
              <a:t>Se incluye:</a:t>
            </a:r>
          </a:p>
          <a:p>
            <a:pPr lvl="1"/>
            <a:r>
              <a:rPr lang="es-ES" dirty="0"/>
              <a:t>Sensores de distancia</a:t>
            </a:r>
          </a:p>
          <a:p>
            <a:pPr lvl="2"/>
            <a:r>
              <a:rPr lang="es-ES" dirty="0"/>
              <a:t>1x frontal (aconsejable analógico)</a:t>
            </a:r>
          </a:p>
          <a:p>
            <a:pPr lvl="2"/>
            <a:r>
              <a:rPr lang="es-ES" dirty="0"/>
              <a:t>2x laterales</a:t>
            </a:r>
          </a:p>
          <a:p>
            <a:pPr lvl="1"/>
            <a:r>
              <a:rPr lang="es-ES" dirty="0"/>
              <a:t>Pantalla trasera reflectante para facilitar la detección entre robots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evolución del software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mantiene el seguimiento de línea con un PID</a:t>
            </a:r>
          </a:p>
          <a:p>
            <a:r>
              <a:rPr lang="es-ES" dirty="0"/>
              <a:t>Nuevas condiciones a tener en cuenta:</a:t>
            </a:r>
          </a:p>
          <a:p>
            <a:pPr lvl="1"/>
            <a:r>
              <a:rPr lang="es-ES" dirty="0"/>
              <a:t>Indicar al robot el carril desde el </a:t>
            </a:r>
            <a:r>
              <a:rPr lang="es-ES"/>
              <a:t>que sale</a:t>
            </a:r>
            <a:endParaRPr lang="es-ES" dirty="0"/>
          </a:p>
          <a:p>
            <a:pPr lvl="1"/>
            <a:r>
              <a:rPr lang="es-ES" dirty="0"/>
              <a:t>Si se </a:t>
            </a:r>
            <a:r>
              <a:rPr lang="es-ES" dirty="0">
                <a:hlinkClick r:id="rId2"/>
              </a:rPr>
              <a:t>detecta robot delante</a:t>
            </a:r>
            <a:endParaRPr lang="es-ES" dirty="0"/>
          </a:p>
          <a:p>
            <a:pPr lvl="2"/>
            <a:r>
              <a:rPr lang="es-ES" dirty="0"/>
              <a:t>Si hay robot al lado: FRENAR</a:t>
            </a:r>
          </a:p>
          <a:p>
            <a:pPr lvl="2"/>
            <a:r>
              <a:rPr lang="es-ES" dirty="0"/>
              <a:t>Si no hay robot al lado: CAMBIAR DE CARRIL</a:t>
            </a:r>
          </a:p>
          <a:p>
            <a:pPr lvl="1"/>
            <a:r>
              <a:rPr lang="es-ES" dirty="0"/>
              <a:t>Secuencia de cambio de carril</a:t>
            </a:r>
          </a:p>
          <a:p>
            <a:pPr lvl="2"/>
            <a:r>
              <a:rPr lang="es-ES" dirty="0"/>
              <a:t>Varía en función de si es </a:t>
            </a:r>
            <a:r>
              <a:rPr lang="es-ES" dirty="0">
                <a:hlinkClick r:id="rId3"/>
              </a:rPr>
              <a:t>recta</a:t>
            </a:r>
            <a:r>
              <a:rPr lang="es-ES" dirty="0"/>
              <a:t> o </a:t>
            </a:r>
            <a:r>
              <a:rPr lang="es-ES" dirty="0">
                <a:hlinkClick r:id="rId4"/>
              </a:rPr>
              <a:t>curva</a:t>
            </a:r>
            <a:r>
              <a:rPr lang="es-ES" dirty="0"/>
              <a:t> y del radio de la curva</a:t>
            </a:r>
          </a:p>
          <a:p>
            <a:pPr lvl="2"/>
            <a:r>
              <a:rPr lang="es-ES" dirty="0"/>
              <a:t>Necesidad de reconocimiento de rectas y curvas con </a:t>
            </a:r>
            <a:r>
              <a:rPr lang="es-ES" dirty="0" err="1"/>
              <a:t>encoders</a:t>
            </a:r>
            <a:r>
              <a:rPr lang="es-ES" dirty="0"/>
              <a:t> o giróscopo</a:t>
            </a:r>
          </a:p>
          <a:p>
            <a:pPr lvl="2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3017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estrategias adicionales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Aceleración en rectas</a:t>
            </a:r>
          </a:p>
          <a:p>
            <a:r>
              <a:rPr lang="es-ES" dirty="0"/>
              <a:t>Cambio de carril en una ventana de detección en recta</a:t>
            </a:r>
          </a:p>
          <a:p>
            <a:pPr lvl="1"/>
            <a:r>
              <a:rPr lang="es-ES" dirty="0"/>
              <a:t>Mejora la fiabilidad. Evita finalizar el adelantamiento en curva</a:t>
            </a:r>
          </a:p>
          <a:p>
            <a:r>
              <a:rPr lang="es-ES" dirty="0"/>
              <a:t>Seguir el rebufo del robot de delante con un PID</a:t>
            </a:r>
          </a:p>
          <a:p>
            <a:pPr lvl="1"/>
            <a:r>
              <a:rPr lang="es-ES" dirty="0"/>
              <a:t>Muy útil en caso de no poder adelantar</a:t>
            </a:r>
          </a:p>
          <a:p>
            <a:r>
              <a:rPr lang="es-ES" dirty="0"/>
              <a:t>Volver al carril interior después de adelantar</a:t>
            </a:r>
          </a:p>
          <a:p>
            <a:pPr lvl="1"/>
            <a:r>
              <a:rPr lang="es-ES" dirty="0"/>
              <a:t>Para recorrer menos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9851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Complicándolo un poco más…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26566" cy="1466501"/>
          </a:xfrm>
        </p:spPr>
        <p:txBody>
          <a:bodyPr>
            <a:normAutofit/>
          </a:bodyPr>
          <a:lstStyle/>
          <a:p>
            <a:r>
              <a:rPr lang="es-ES" dirty="0"/>
              <a:t>Antes: pistas con 2 o 3 carriles</a:t>
            </a:r>
          </a:p>
          <a:p>
            <a:r>
              <a:rPr lang="es-ES" dirty="0"/>
              <a:t>Ahora: pistas con degradado simétrico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8" name="Imagen 7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E6175016-EA0A-4E6C-9216-7DA6CFC0E5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r="3235"/>
          <a:stretch/>
        </p:blipFill>
        <p:spPr>
          <a:xfrm>
            <a:off x="-1" y="4108174"/>
            <a:ext cx="6375981" cy="2749041"/>
          </a:xfrm>
          <a:prstGeom prst="rect">
            <a:avLst/>
          </a:prstGeom>
        </p:spPr>
      </p:pic>
      <p:pic>
        <p:nvPicPr>
          <p:cNvPr id="6" name="Imagen 5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546C54D7-195C-4F92-86B3-2DAFF93F1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5883965" y="1945842"/>
            <a:ext cx="6308035" cy="2646294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786BA69-5AA1-4C3C-AE90-EAE65C5025E8}"/>
              </a:ext>
            </a:extLst>
          </p:cNvPr>
          <p:cNvSpPr txBox="1">
            <a:spLocks/>
          </p:cNvSpPr>
          <p:nvPr/>
        </p:nvSpPr>
        <p:spPr>
          <a:xfrm>
            <a:off x="6920707" y="4778317"/>
            <a:ext cx="4726566" cy="1892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Generadores de circuitos con Octave:</a:t>
            </a:r>
          </a:p>
          <a:p>
            <a:pPr lvl="1"/>
            <a:r>
              <a:rPr lang="es-ES" dirty="0"/>
              <a:t>Con degradados: </a:t>
            </a:r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/>
              <a:t>Con líneas: </a:t>
            </a:r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60287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Carreras sobre degradado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931405"/>
          </a:xfrm>
        </p:spPr>
        <p:txBody>
          <a:bodyPr>
            <a:normAutofit/>
          </a:bodyPr>
          <a:lstStyle/>
          <a:p>
            <a:r>
              <a:rPr lang="es-ES" dirty="0"/>
              <a:t>Factores añadidos a tener en cuenta:</a:t>
            </a:r>
          </a:p>
          <a:p>
            <a:pPr lvl="1"/>
            <a:r>
              <a:rPr lang="es-ES" dirty="0"/>
              <a:t>El </a:t>
            </a:r>
            <a:r>
              <a:rPr lang="es-ES" dirty="0">
                <a:hlinkClick r:id="rId2"/>
              </a:rPr>
              <a:t>PID de seguimiento</a:t>
            </a:r>
            <a:r>
              <a:rPr lang="es-ES" dirty="0"/>
              <a:t> de línea se mantiene con pequeñas modificaciones</a:t>
            </a:r>
          </a:p>
          <a:p>
            <a:pPr lvl="2"/>
            <a:r>
              <a:rPr lang="es-ES" dirty="0"/>
              <a:t>Desfase para seguir la tonalidad de gris deseada</a:t>
            </a:r>
          </a:p>
          <a:p>
            <a:pPr lvl="1"/>
            <a:r>
              <a:rPr lang="es-ES" dirty="0"/>
              <a:t>Se conoce en todo momento la posición sobre el ancho de la pista</a:t>
            </a:r>
          </a:p>
          <a:p>
            <a:pPr lvl="2"/>
            <a:r>
              <a:rPr lang="es-ES" dirty="0"/>
              <a:t>Navegar sin incertidumbre al cambiar de carriles</a:t>
            </a:r>
          </a:p>
          <a:p>
            <a:pPr lvl="2"/>
            <a:r>
              <a:rPr lang="es-ES" dirty="0"/>
              <a:t>Optimizar cambio de carril en recta y en curva</a:t>
            </a:r>
          </a:p>
          <a:p>
            <a:r>
              <a:rPr lang="es-ES" dirty="0"/>
              <a:t>Problemas principales:</a:t>
            </a:r>
          </a:p>
          <a:p>
            <a:pPr lvl="1"/>
            <a:r>
              <a:rPr lang="es-ES" dirty="0"/>
              <a:t>Si el morro del robot se levanta, confunde la tonalidad de gris</a:t>
            </a:r>
          </a:p>
          <a:p>
            <a:pPr lvl="1"/>
            <a:r>
              <a:rPr lang="es-ES" dirty="0"/>
              <a:t>La precisión no es tan buena y los robots tienden a oscilar</a:t>
            </a:r>
          </a:p>
          <a:p>
            <a:pPr lvl="1"/>
            <a:r>
              <a:rPr lang="es-ES" dirty="0"/>
              <a:t>La sensibilidad de los sensores tiene que regularse muy bien para que no haya zonas de incertidumbre “blancas” o “negras”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119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Proyectos relacionados en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Cyclops-Project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1291</TotalTime>
  <Words>442</Words>
  <Application>Microsoft Office PowerPoint</Application>
  <PresentationFormat>Panorámica</PresentationFormat>
  <Paragraphs>83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Robotaur Academy Italic</vt:lpstr>
      <vt:lpstr>Trebuchet MS</vt:lpstr>
      <vt:lpstr>Wingdings</vt:lpstr>
      <vt:lpstr>Berlín</vt:lpstr>
      <vt:lpstr>De velocistas a carreras cómo evolucionar el robot</vt:lpstr>
      <vt:lpstr>De la prueba tradicional de velocistas…</vt:lpstr>
      <vt:lpstr>… a la prueba de carreras</vt:lpstr>
      <vt:lpstr>evolución del hardware</vt:lpstr>
      <vt:lpstr>evolución del software</vt:lpstr>
      <vt:lpstr>estrategias adicionales</vt:lpstr>
      <vt:lpstr>Complicándolo un poco más…</vt:lpstr>
      <vt:lpstr>Carreras sobre degradado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122</cp:revision>
  <dcterms:created xsi:type="dcterms:W3CDTF">2016-11-04T09:25:46Z</dcterms:created>
  <dcterms:modified xsi:type="dcterms:W3CDTF">2018-05-12T07:23:34Z</dcterms:modified>
</cp:coreProperties>
</file>

<file path=docProps/thumbnail.jpeg>
</file>